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26" r:id="rId1"/>
    <p:sldMasterId id="2147483979" r:id="rId2"/>
    <p:sldMasterId id="2147484110" r:id="rId3"/>
    <p:sldMasterId id="2147484197" r:id="rId4"/>
    <p:sldMasterId id="2147484226" r:id="rId5"/>
  </p:sldMasterIdLst>
  <p:sldIdLst>
    <p:sldId id="258" r:id="rId6"/>
    <p:sldId id="257" r:id="rId7"/>
    <p:sldId id="259" r:id="rId8"/>
    <p:sldId id="260" r:id="rId9"/>
    <p:sldId id="261" r:id="rId10"/>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0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2" d="100"/>
          <a:sy n="82" d="100"/>
        </p:scale>
        <p:origin x="82" y="149"/>
      </p:cViewPr>
      <p:guideLst>
        <p:guide orient="horz" pos="2069"/>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399FBC1-E8B1-4114-BAA6-27A5160BC6DE}" type="slidenum">
              <a:rPr lang="ar-SA" smtClean="0"/>
              <a:t>‹#›</a:t>
            </a:fld>
            <a:endParaRPr lang="ar-SA"/>
          </a:p>
        </p:txBody>
      </p:sp>
    </p:spTree>
    <p:extLst>
      <p:ext uri="{BB962C8B-B14F-4D97-AF65-F5344CB8AC3E}">
        <p14:creationId xmlns:p14="http://schemas.microsoft.com/office/powerpoint/2010/main" val="2218495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91279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57028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2692397" y="5037663"/>
            <a:ext cx="5214635" cy="279400"/>
          </a:xfrm>
        </p:spPr>
        <p:txBody>
          <a:bodyPr/>
          <a:lstStyle/>
          <a:p>
            <a:endParaRPr lang="ar-SA"/>
          </a:p>
        </p:txBody>
      </p:sp>
      <p:sp>
        <p:nvSpPr>
          <p:cNvPr id="6" name="Slide Number Placeholder 5"/>
          <p:cNvSpPr>
            <a:spLocks noGrp="1"/>
          </p:cNvSpPr>
          <p:nvPr>
            <p:ph type="sldNum" sz="quarter" idx="12"/>
          </p:nvPr>
        </p:nvSpPr>
        <p:spPr>
          <a:xfrm>
            <a:off x="8956900" y="5037663"/>
            <a:ext cx="551167" cy="279400"/>
          </a:xfrm>
        </p:spPr>
        <p:txBody>
          <a:bodyPr/>
          <a:lstStyle/>
          <a:p>
            <a:fld id="{0399FBC1-E8B1-4114-BAA6-27A5160BC6DE}" type="slidenum">
              <a:rPr lang="ar-SA" smtClean="0"/>
              <a:t>‹#›</a:t>
            </a:fld>
            <a:endParaRPr lang="ar-S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0954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288205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333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504276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6FE54EEB-473D-401F-8D78-B3239D51E316}" type="datetimeFigureOut">
              <a:rPr lang="ar-SA" smtClean="0"/>
              <a:t>16/05/1440</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0399FBC1-E8B1-4114-BAA6-27A5160BC6DE}" type="slidenum">
              <a:rPr lang="ar-SA" smtClean="0"/>
              <a:t>‹#›</a:t>
            </a:fld>
            <a:endParaRPr lang="ar-S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6626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6FE54EEB-473D-401F-8D78-B3239D51E316}" type="datetimeFigureOut">
              <a:rPr lang="ar-SA" smtClean="0"/>
              <a:t>16/05/1440</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0399FBC1-E8B1-4114-BAA6-27A5160BC6DE}" type="slidenum">
              <a:rPr lang="ar-SA" smtClean="0"/>
              <a:t>‹#›</a:t>
            </a:fld>
            <a:endParaRPr lang="ar-S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4837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54EEB-473D-401F-8D78-B3239D51E316}" type="datetimeFigureOut">
              <a:rPr lang="ar-SA" smtClean="0"/>
              <a:t>16/05/1440</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406568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5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568824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ar-SA" smtClean="0"/>
              <a:t>انقر لتحرير نمط العنوان الرئيسي</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410420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صورة بانورامي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829900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91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ar-SA" smtClean="0"/>
              <a:t>انقر لتحرير نمط العنوان الرئيسي</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smtClean="0"/>
              <a:t>انقر لتحرير أنماط النص الرئيسي</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0240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267934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بطاقة اسم ذات اقتباس">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ar-SA" smtClean="0"/>
              <a:t>انقر لتحرير نمط العنوان الرئيسي</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117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صواب أو خطأ">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ar-SA" smtClean="0"/>
              <a:t>انقر لتحرير نمط العنوان الرئيسي</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9667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ncho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000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338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ar-SA"/>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399FBC1-E8B1-4114-BAA6-27A5160BC6DE}" type="slidenum">
              <a:rPr lang="ar-SA" smtClean="0"/>
              <a:t>‹#›</a:t>
            </a:fld>
            <a:endParaRPr lang="ar-SA"/>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376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a:xfrm>
            <a:off x="8593667" y="6272784"/>
            <a:ext cx="2644309" cy="365125"/>
          </a:xfrm>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2182708" y="6272784"/>
            <a:ext cx="6327648" cy="365125"/>
          </a:xfrm>
        </p:spPr>
        <p:txBody>
          <a:bodyPr/>
          <a:lstStyle/>
          <a:p>
            <a:endParaRPr lang="ar-SA"/>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399FBC1-E8B1-4114-BAA6-27A5160BC6DE}" type="slidenum">
              <a:rPr lang="ar-SA" smtClean="0"/>
              <a:t>‹#›</a:t>
            </a:fld>
            <a:endParaRPr lang="ar-SA"/>
          </a:p>
        </p:txBody>
      </p:sp>
    </p:spTree>
    <p:extLst>
      <p:ext uri="{BB962C8B-B14F-4D97-AF65-F5344CB8AC3E}">
        <p14:creationId xmlns:p14="http://schemas.microsoft.com/office/powerpoint/2010/main" val="3634590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999962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ar-SA"/>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399FBC1-E8B1-4114-BAA6-27A5160BC6DE}" type="slidenum">
              <a:rPr lang="ar-SA" smtClean="0"/>
              <a:t>‹#›</a:t>
            </a:fld>
            <a:endParaRPr lang="ar-SA"/>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011062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879409094"/>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1257300" y="2909102"/>
            <a:ext cx="4800600" cy="2996398"/>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633864" y="2909102"/>
            <a:ext cx="4800600" cy="2996398"/>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6FE54EEB-473D-401F-8D78-B3239D51E316}" type="datetimeFigureOut">
              <a:rPr lang="ar-SA" smtClean="0"/>
              <a:t>16/05/1440</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230450106"/>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6FE54EEB-473D-401F-8D78-B3239D51E316}" type="datetimeFigureOut">
              <a:rPr lang="ar-SA" smtClean="0"/>
              <a:t>16/05/1440</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78552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54EEB-473D-401F-8D78-B3239D51E316}" type="datetimeFigureOut">
              <a:rPr lang="ar-SA" smtClean="0"/>
              <a:t>16/05/1440</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017232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65051" y="6375679"/>
            <a:ext cx="1233355" cy="348462"/>
          </a:xfrm>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a:xfrm>
            <a:off x="2103620" y="6375679"/>
            <a:ext cx="3482179" cy="345796"/>
          </a:xfrm>
        </p:spPr>
        <p:txBody>
          <a:bodyPr/>
          <a:lstStyle/>
          <a:p>
            <a:endParaRPr lang="ar-SA"/>
          </a:p>
        </p:txBody>
      </p:sp>
      <p:sp>
        <p:nvSpPr>
          <p:cNvPr id="7" name="Slide Number Placeholder 6"/>
          <p:cNvSpPr>
            <a:spLocks noGrp="1"/>
          </p:cNvSpPr>
          <p:nvPr>
            <p:ph type="sldNum" sz="quarter" idx="12"/>
          </p:nvPr>
        </p:nvSpPr>
        <p:spPr>
          <a:xfrm>
            <a:off x="5691014" y="6375679"/>
            <a:ext cx="1232456" cy="345796"/>
          </a:xfrm>
        </p:spPr>
        <p:txBody>
          <a:bodyPr/>
          <a:lstStyle/>
          <a:p>
            <a:fld id="{0399FBC1-E8B1-4114-BAA6-27A5160BC6DE}" type="slidenum">
              <a:rPr lang="ar-SA" smtClean="0"/>
              <a:t>‹#›</a:t>
            </a:fld>
            <a:endParaRPr lang="ar-SA"/>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2781308"/>
      </p:ext>
    </p:extLst>
  </p:cSld>
  <p:clrMapOvr>
    <a:masterClrMapping/>
  </p:clrMapOvr>
  <p:extLst mod="1">
    <p:ext uri="{DCECCB84-F9BA-43D5-87BE-67443E8EF086}">
      <p15:sldGuideLst xmlns:p15="http://schemas.microsoft.com/office/powerpoint/2012/main">
        <p15:guide id="4294967295" orient="horz" pos="69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ar-SA" smtClean="0"/>
              <a:t>انقر لتحرير نمط العنوان الرئيسي</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65950" y="6375679"/>
            <a:ext cx="1232456" cy="348462"/>
          </a:xfrm>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827595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959349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82360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8655474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ar-SA"/>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99FBC1-E8B1-4114-BAA6-27A5160BC6DE}" type="slidenum">
              <a:rPr lang="ar-SA" smtClean="0"/>
              <a:t>‹#›</a:t>
            </a:fld>
            <a:endParaRPr lang="ar-SA"/>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845719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4252408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ar-SA"/>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99FBC1-E8B1-4114-BAA6-27A5160BC6DE}" type="slidenum">
              <a:rPr lang="ar-SA" smtClean="0"/>
              <a:t>‹#›</a:t>
            </a:fld>
            <a:endParaRPr lang="ar-SA"/>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3768004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27300555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6FE54EEB-473D-401F-8D78-B3239D51E316}" type="datetimeFigureOut">
              <a:rPr lang="ar-SA" smtClean="0"/>
              <a:t>16/05/1440</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49615400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6FE54EEB-473D-401F-8D78-B3239D51E316}" type="datetimeFigureOut">
              <a:rPr lang="ar-SA" smtClean="0"/>
              <a:t>16/05/1440</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972444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54EEB-473D-401F-8D78-B3239D51E316}" type="datetimeFigureOut">
              <a:rPr lang="ar-SA" smtClean="0"/>
              <a:t>16/05/1440</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8769558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ar-S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99FBC1-E8B1-4114-BAA6-27A5160BC6DE}" type="slidenum">
              <a:rPr lang="ar-SA" smtClean="0"/>
              <a:t>‹#›</a:t>
            </a:fld>
            <a:endParaRPr lang="ar-S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520744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99FBC1-E8B1-4114-BAA6-27A5160BC6DE}" type="slidenum">
              <a:rPr lang="ar-SA" smtClean="0"/>
              <a:t>‹#›</a:t>
            </a:fld>
            <a:endParaRPr lang="ar-S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99380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13917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6FE54EEB-473D-401F-8D78-B3239D51E316}" type="datetimeFigureOut">
              <a:rPr lang="ar-SA" smtClean="0"/>
              <a:t>16/05/1440</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0609643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781156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ar-SA" smtClean="0"/>
              <a:t>انقر لتحرير نمط العنوان الرئيسي</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smtClean="0"/>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744403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301265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94944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8416663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7" name="Date Placeholder 6"/>
          <p:cNvSpPr>
            <a:spLocks noGrp="1"/>
          </p:cNvSpPr>
          <p:nvPr>
            <p:ph type="dt" sz="half" idx="10"/>
          </p:nvPr>
        </p:nvSpPr>
        <p:spPr/>
        <p:txBody>
          <a:bodyPr/>
          <a:lstStyle/>
          <a:p>
            <a:fld id="{6FE54EEB-473D-401F-8D78-B3239D51E316}" type="datetimeFigureOut">
              <a:rPr lang="ar-SA" smtClean="0"/>
              <a:t>16/05/1440</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0908086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6FE54EEB-473D-401F-8D78-B3239D51E316}" type="datetimeFigureOut">
              <a:rPr lang="ar-SA" smtClean="0"/>
              <a:t>16/05/1440</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645951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54EEB-473D-401F-8D78-B3239D51E316}" type="datetimeFigureOut">
              <a:rPr lang="ar-SA" smtClean="0"/>
              <a:t>16/05/1440</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7498553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590747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9545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ar-SA" smtClean="0"/>
              <a:t>انقر لتحرير نمط العنوان الرئيسي</a:t>
            </a:r>
            <a:endParaRPr lang="en-US" dirty="0"/>
          </a:p>
        </p:txBody>
      </p:sp>
      <p:sp>
        <p:nvSpPr>
          <p:cNvPr id="3" name="Date Placeholder 2"/>
          <p:cNvSpPr>
            <a:spLocks noGrp="1"/>
          </p:cNvSpPr>
          <p:nvPr>
            <p:ph type="dt" sz="half" idx="10"/>
          </p:nvPr>
        </p:nvSpPr>
        <p:spPr/>
        <p:txBody>
          <a:bodyPr/>
          <a:lstStyle/>
          <a:p>
            <a:fld id="{6FE54EEB-473D-401F-8D78-B3239D51E316}" type="datetimeFigureOut">
              <a:rPr lang="ar-SA" smtClean="0"/>
              <a:t>16/05/1440</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730407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2239517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ar-SA" smtClean="0"/>
              <a:t>انقر لتحرير نمط العنوان الرئيسي</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smtClean="0"/>
              <a:t>انقر لتحرير أنماط النص الرئيسي</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45316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9759258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بطاقة اسم ذات اقتباس">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ar-SA" smtClean="0"/>
              <a:t>انقر لتحرير نمط العنوان الرئيسي</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smtClean="0"/>
              <a:t>انقر لتحرير أنماط النص الرئيسي</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306725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صواب أو خطأ">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ar-SA" smtClean="0"/>
              <a:t>انقر لتحرير نمط العنوان الرئيسي</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smtClean="0"/>
              <a:t>انقر لتحرير أنماط النص الرئيسي</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7866339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3803917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ar-SA" smtClean="0"/>
              <a:t>انقر لتحرير نمط العنوان الرئيسي</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10"/>
          </p:nvPr>
        </p:nvSpPr>
        <p:spPr/>
        <p:txBody>
          <a:bodyPr/>
          <a:lstStyle/>
          <a:p>
            <a:fld id="{6FE54EEB-473D-401F-8D78-B3239D51E316}" type="datetimeFigureOut">
              <a:rPr lang="ar-SA" smtClean="0"/>
              <a:t>16/05/1440</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23850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54EEB-473D-401F-8D78-B3239D51E316}" type="datetimeFigureOut">
              <a:rPr lang="ar-SA" smtClean="0"/>
              <a:t>16/05/1440</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427646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ar-SA" smtClean="0"/>
              <a:t>انقر لتحرير نمط العنوان الرئيسي</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sp>
        <p:nvSpPr>
          <p:cNvPr id="6" name="Footer Placeholder 5"/>
          <p:cNvSpPr>
            <a:spLocks noGrp="1"/>
          </p:cNvSpPr>
          <p:nvPr>
            <p:ph type="ftr" sz="quarter" idx="11"/>
          </p:nvPr>
        </p:nvSpPr>
        <p:spPr/>
        <p:txBody>
          <a:bodyPr/>
          <a:lstStyle/>
          <a:p>
            <a:endParaRPr lang="ar-SA"/>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275626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ar-SA" smtClean="0"/>
              <a:t>انقر لتحرير نمط العنوان الرئيسي</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smtClean="0"/>
              <a:t>انقر فوق الأيقونة لإضافة صورة</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Date Placeholder 4"/>
          <p:cNvSpPr>
            <a:spLocks noGrp="1"/>
          </p:cNvSpPr>
          <p:nvPr>
            <p:ph type="dt" sz="half" idx="10"/>
          </p:nvPr>
        </p:nvSpPr>
        <p:spPr/>
        <p:txBody>
          <a:bodyPr/>
          <a:lstStyle/>
          <a:p>
            <a:fld id="{6FE54EEB-473D-401F-8D78-B3239D51E316}" type="datetimeFigureOut">
              <a:rPr lang="ar-SA" smtClean="0"/>
              <a:t>16/05/1440</a:t>
            </a:fld>
            <a:endParaRPr lang="ar-SA"/>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399FBC1-E8B1-4114-BAA6-27A5160BC6DE}" type="slidenum">
              <a:rPr lang="ar-SA" smtClean="0"/>
              <a:t>‹#›</a:t>
            </a:fld>
            <a:endParaRPr lang="ar-SA"/>
          </a:p>
        </p:txBody>
      </p:sp>
    </p:spTree>
    <p:extLst>
      <p:ext uri="{BB962C8B-B14F-4D97-AF65-F5344CB8AC3E}">
        <p14:creationId xmlns:p14="http://schemas.microsoft.com/office/powerpoint/2010/main" val="118630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7.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ar-SA"/>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399FBC1-E8B1-4114-BAA6-27A5160BC6DE}" type="slidenum">
              <a:rPr lang="ar-SA" smtClean="0"/>
              <a:t>‹#›</a:t>
            </a:fld>
            <a:endParaRPr lang="ar-SA"/>
          </a:p>
        </p:txBody>
      </p:sp>
    </p:spTree>
    <p:extLst>
      <p:ext uri="{BB962C8B-B14F-4D97-AF65-F5344CB8AC3E}">
        <p14:creationId xmlns:p14="http://schemas.microsoft.com/office/powerpoint/2010/main" val="213125632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l" defTabSz="914400" rtl="1"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r" defTabSz="914400" rtl="1"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r" defTabSz="914400" rtl="1"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ar-S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399FBC1-E8B1-4114-BAA6-27A5160BC6DE}" type="slidenum">
              <a:rPr lang="ar-SA" smtClean="0"/>
              <a:t>‹#›</a:t>
            </a:fld>
            <a:endParaRPr lang="ar-SA"/>
          </a:p>
        </p:txBody>
      </p:sp>
    </p:spTree>
    <p:extLst>
      <p:ext uri="{BB962C8B-B14F-4D97-AF65-F5344CB8AC3E}">
        <p14:creationId xmlns:p14="http://schemas.microsoft.com/office/powerpoint/2010/main" val="3590387662"/>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Lst>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ar-SA"/>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399FBC1-E8B1-4114-BAA6-27A5160BC6DE}" type="slidenum">
              <a:rPr lang="ar-SA" smtClean="0"/>
              <a:t>‹#›</a:t>
            </a:fld>
            <a:endParaRPr lang="ar-SA"/>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1443894"/>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r" defTabSz="914400" rtl="1"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r" defTabSz="914400" rtl="1"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r" defTabSz="914400" rtl="1"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r" defTabSz="914400" rtl="1"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792">
          <p15:clr>
            <a:srgbClr val="F26B43"/>
          </p15:clr>
        </p15:guide>
        <p15:guide id="4294967295" pos="7200">
          <p15:clr>
            <a:srgbClr val="F26B43"/>
          </p15:clr>
        </p15:guide>
        <p15:guide id="4294967295" orient="horz" pos="4008">
          <p15:clr>
            <a:srgbClr val="F26B43"/>
          </p15:clr>
        </p15:guide>
        <p15:guide id="4294967295" orient="horz" pos="1440">
          <p15:clr>
            <a:srgbClr val="F26B43"/>
          </p15:clr>
        </p15:guide>
        <p15:guide id="4294967295" orient="horz" pos="3720">
          <p15:clr>
            <a:srgbClr val="F26B43"/>
          </p15:clr>
        </p15:guide>
        <p15:guide id="4294967295" orient="horz"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r">
              <a:defRPr sz="1200" baseline="0">
                <a:solidFill>
                  <a:schemeClr val="tx2"/>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r">
              <a:defRPr sz="1200" baseline="0">
                <a:solidFill>
                  <a:schemeClr val="tx2"/>
                </a:solidFill>
              </a:defRPr>
            </a:lvl1pPr>
          </a:lstStyle>
          <a:p>
            <a:endParaRPr lang="ar-SA"/>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99FBC1-E8B1-4114-BAA6-27A5160BC6DE}" type="slidenum">
              <a:rPr lang="ar-SA" smtClean="0"/>
              <a:t>‹#›</a:t>
            </a:fld>
            <a:endParaRPr lang="ar-SA"/>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6320067"/>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Lst>
  <p:txStyles>
    <p:titleStyle>
      <a:lvl1pPr algn="r" defTabSz="914400" rtl="1"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368">
          <p15:clr>
            <a:srgbClr val="F26B43"/>
          </p15:clr>
        </p15:guide>
        <p15:guide id="4294967295" orient="horz" pos="1440">
          <p15:clr>
            <a:srgbClr val="F26B43"/>
          </p15:clr>
        </p15:guide>
        <p15:guide id="4294967295" orient="horz" pos="3696">
          <p15:clr>
            <a:srgbClr val="F26B43"/>
          </p15:clr>
        </p15:guide>
        <p15:guide id="4294967295" orient="horz" pos="432">
          <p15:clr>
            <a:srgbClr val="F26B43"/>
          </p15:clr>
        </p15:guide>
        <p15:guide id="4294967295" orient="horz" pos="1512">
          <p15:clr>
            <a:srgbClr val="F26B43"/>
          </p15:clr>
        </p15:guide>
        <p15:guide id="4294967295" pos="6912">
          <p15:clr>
            <a:srgbClr val="F26B43"/>
          </p15:clr>
        </p15:guide>
        <p15:guide id="4294967295" pos="936">
          <p15:clr>
            <a:srgbClr val="F26B43"/>
          </p15:clr>
        </p15:guide>
        <p15:guide id="4294967295"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ar-SA" smtClean="0"/>
              <a:t>انقر لتحرير نمط العنوان الرئيسي</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E54EEB-473D-401F-8D78-B3239D51E316}" type="datetimeFigureOut">
              <a:rPr lang="ar-SA" smtClean="0"/>
              <a:t>16/05/1440</a:t>
            </a:fld>
            <a:endParaRPr lang="ar-S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399FBC1-E8B1-4114-BAA6-27A5160BC6DE}" type="slidenum">
              <a:rPr lang="ar-SA" smtClean="0"/>
              <a:t>‹#›</a:t>
            </a:fld>
            <a:endParaRPr lang="ar-SA"/>
          </a:p>
        </p:txBody>
      </p:sp>
    </p:spTree>
    <p:extLst>
      <p:ext uri="{BB962C8B-B14F-4D97-AF65-F5344CB8AC3E}">
        <p14:creationId xmlns:p14="http://schemas.microsoft.com/office/powerpoint/2010/main" val="312951777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Lst>
  <p:txStyles>
    <p:titleStyle>
      <a:lvl1pPr algn="l" defTabSz="457200" rtl="1" eaLnBrk="1" latinLnBrk="0" hangingPunct="1">
        <a:spcBef>
          <a:spcPct val="0"/>
        </a:spcBef>
        <a:buNone/>
        <a:defRPr sz="3600" kern="1200">
          <a:solidFill>
            <a:schemeClr val="accent1">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2340560" y="2051948"/>
            <a:ext cx="8460420" cy="2362653"/>
          </a:xfrm>
        </p:spPr>
        <p:txBody>
          <a:bodyPr>
            <a:noAutofit/>
          </a:bodyPr>
          <a:lstStyle/>
          <a:p>
            <a:r>
              <a:rPr lang="ar-SA" sz="7200" b="1" dirty="0">
                <a:solidFill>
                  <a:schemeClr val="tx1">
                    <a:lumMod val="95000"/>
                    <a:lumOff val="5000"/>
                  </a:schemeClr>
                </a:solidFill>
                <a:latin typeface="Sakkal Majalla" panose="02000000000000000000" pitchFamily="2" charset="-78"/>
                <a:cs typeface="Old Antic Bold" panose="02010400000000000000" pitchFamily="2" charset="-78"/>
              </a:rPr>
              <a:t>نبذة عن الشاعر أحمد شوقي</a:t>
            </a:r>
            <a:br>
              <a:rPr lang="ar-SA" sz="7200" b="1" dirty="0">
                <a:solidFill>
                  <a:schemeClr val="tx1">
                    <a:lumMod val="95000"/>
                    <a:lumOff val="5000"/>
                  </a:schemeClr>
                </a:solidFill>
                <a:latin typeface="Sakkal Majalla" panose="02000000000000000000" pitchFamily="2" charset="-78"/>
                <a:cs typeface="Old Antic Bold" panose="02010400000000000000" pitchFamily="2" charset="-78"/>
              </a:rPr>
            </a:br>
            <a:endParaRPr lang="ar-SA" sz="7200" b="1" dirty="0">
              <a:solidFill>
                <a:schemeClr val="tx1">
                  <a:lumMod val="95000"/>
                  <a:lumOff val="5000"/>
                </a:schemeClr>
              </a:solidFill>
              <a:latin typeface="Sakkal Majalla" panose="02000000000000000000" pitchFamily="2" charset="-78"/>
              <a:cs typeface="Old Antic Bold" panose="02010400000000000000" pitchFamily="2" charset="-78"/>
            </a:endParaRPr>
          </a:p>
        </p:txBody>
      </p:sp>
      <p:sp>
        <p:nvSpPr>
          <p:cNvPr id="3" name="عنوان فرعي 2"/>
          <p:cNvSpPr>
            <a:spLocks noGrp="1"/>
          </p:cNvSpPr>
          <p:nvPr>
            <p:ph type="subTitle" idx="1"/>
          </p:nvPr>
        </p:nvSpPr>
        <p:spPr>
          <a:xfrm>
            <a:off x="1230667" y="4697480"/>
            <a:ext cx="8915399" cy="1126283"/>
          </a:xfrm>
        </p:spPr>
        <p:txBody>
          <a:bodyPr>
            <a:normAutofit/>
          </a:bodyPr>
          <a:lstStyle/>
          <a:p>
            <a:r>
              <a:rPr lang="ar-SA" sz="2800" b="1" dirty="0" smtClean="0">
                <a:solidFill>
                  <a:schemeClr val="tx1">
                    <a:lumMod val="95000"/>
                    <a:lumOff val="5000"/>
                  </a:schemeClr>
                </a:solidFill>
                <a:cs typeface="DecoType Thuluth" panose="02010000000000000000" pitchFamily="2" charset="-78"/>
              </a:rPr>
              <a:t>إعداد : نور عناية</a:t>
            </a:r>
            <a:endParaRPr lang="ar-SA" sz="2800" b="1" dirty="0">
              <a:solidFill>
                <a:schemeClr val="tx1">
                  <a:lumMod val="95000"/>
                  <a:lumOff val="5000"/>
                </a:schemeClr>
              </a:solidFill>
              <a:cs typeface="DecoType Thuluth" panose="02010000000000000000" pitchFamily="2" charset="-78"/>
            </a:endParaRPr>
          </a:p>
        </p:txBody>
      </p:sp>
      <p:pic>
        <p:nvPicPr>
          <p:cNvPr id="4" name="banias in page - بانياس في صفحة - نغمة موطني رائعة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V="1">
            <a:off x="5798604" y="3681527"/>
            <a:ext cx="125361" cy="125361"/>
          </a:xfrm>
          <a:prstGeom prst="rect">
            <a:avLst/>
          </a:prstGeom>
        </p:spPr>
      </p:pic>
    </p:spTree>
    <p:extLst>
      <p:ext uri="{BB962C8B-B14F-4D97-AF65-F5344CB8AC3E}">
        <p14:creationId xmlns:p14="http://schemas.microsoft.com/office/powerpoint/2010/main" val="11781526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6" presetClass="entr" presetSubtype="16"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circle(in)">
                                      <p:cBhvr>
                                        <p:cTn id="9" dur="2000"/>
                                        <p:tgtEl>
                                          <p:spTgt spid="2"/>
                                        </p:tgtEl>
                                      </p:cBhvr>
                                    </p:animEffect>
                                  </p:childTnLst>
                                </p:cTn>
                              </p:par>
                            </p:childTnLst>
                          </p:cTn>
                        </p:par>
                        <p:par>
                          <p:cTn id="10" fill="hold">
                            <p:stCondLst>
                              <p:cond delay="2000"/>
                            </p:stCondLst>
                            <p:childTnLst>
                              <p:par>
                                <p:cTn id="11" presetID="16" presetClass="entr" presetSubtype="21" fill="hold" grpId="0" nodeType="after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4"/>
          <p:cNvSpPr>
            <a:spLocks noGrp="1"/>
          </p:cNvSpPr>
          <p:nvPr>
            <p:ph type="ctrTitle"/>
          </p:nvPr>
        </p:nvSpPr>
        <p:spPr>
          <a:xfrm>
            <a:off x="346229" y="870012"/>
            <a:ext cx="9206143" cy="5477522"/>
          </a:xfrm>
        </p:spPr>
        <p:txBody>
          <a:bodyPr>
            <a:normAutofit fontScale="90000"/>
          </a:bodyPr>
          <a:lstStyle/>
          <a:p>
            <a:pPr algn="r">
              <a:lnSpc>
                <a:spcPct val="200000"/>
              </a:lnSpc>
            </a:pPr>
            <a:r>
              <a:rPr lang="ar-SA" sz="4400" dirty="0" smtClean="0">
                <a:solidFill>
                  <a:srgbClr val="FF0000"/>
                </a:solidFill>
                <a:latin typeface="Andalus" panose="02020603050405020304" pitchFamily="18" charset="-78"/>
                <a:cs typeface="DecoType Naskh Extensions" panose="02010400000000000000" pitchFamily="2" charset="-78"/>
              </a:rPr>
              <a:t> أحمد شوقي</a:t>
            </a:r>
            <a:r>
              <a:rPr lang="ar-SA" sz="3100" dirty="0" smtClean="0">
                <a:solidFill>
                  <a:srgbClr val="FF0000"/>
                </a:solidFill>
                <a:cs typeface="DecoType Naskh Extensions" panose="02010400000000000000" pitchFamily="2" charset="-78"/>
              </a:rPr>
              <a:t>:</a:t>
            </a:r>
            <a:br>
              <a:rPr lang="ar-SA" sz="3100" dirty="0" smtClean="0">
                <a:solidFill>
                  <a:srgbClr val="FF0000"/>
                </a:solidFill>
                <a:cs typeface="DecoType Naskh Extensions" panose="02010400000000000000" pitchFamily="2" charset="-78"/>
              </a:rPr>
            </a:br>
            <a:r>
              <a:rPr lang="ar-SA" sz="2000" dirty="0" smtClean="0"/>
              <a:t> </a:t>
            </a:r>
            <a:r>
              <a:rPr lang="ar-SA" sz="2000" dirty="0">
                <a:solidFill>
                  <a:schemeClr val="tx1">
                    <a:lumMod val="95000"/>
                    <a:lumOff val="5000"/>
                  </a:schemeClr>
                </a:solidFill>
              </a:rPr>
              <a:t>أحمد شوقي، ويُلقَّب ب(أمير الشُّعراء) هو أديب، وشاعر مصريّ، وهو أحد مُجدِّدي الشِّعر العربيّ المُعاصر، كما أنَّه رائد الشِّعر المسرحيّ العربيّ، وقد اشتُهِر أيضاً بشعره الوطنيّ، والدينيّ. وُلِد أحمد شوقي في السادس عشر من تشرين الأول/أكتوبر عام 1868م في القاهرة القديمة في حي الحنفي، من أبٍّ كُرديّ، وأُمٍّ ذات أصول شركسيّة تركيّة، وقد كانت جدّته لأُمّه تعمل في قصر الخديوي إسماعيل، فكانت ذات غِنىً، وثراء كبير، حيث تكفّلت بتربيته؛ ولذلك نشأ أحمد شوقي معها في قصر الخديوي، وبعد أن أصبح شوقي في الرابعة من عُمره، التحق بكُتّاب الشيخ صالح، فتعلَّم القراءة، والكتابة، وحفظ بعضاً من سُوَر القرآن </a:t>
            </a:r>
            <a:r>
              <a:rPr lang="ar-SA" sz="2000" dirty="0" smtClean="0">
                <a:solidFill>
                  <a:schemeClr val="tx1">
                    <a:lumMod val="95000"/>
                    <a:lumOff val="5000"/>
                  </a:schemeClr>
                </a:solidFill>
              </a:rPr>
              <a:t>الكريم.</a:t>
            </a:r>
            <a:r>
              <a:rPr lang="ar-SA" sz="2000" dirty="0"/>
              <a:t/>
            </a:r>
            <a:br>
              <a:rPr lang="ar-SA" sz="2000" dirty="0"/>
            </a:br>
            <a:endParaRPr lang="ar-SA" sz="2000" dirty="0"/>
          </a:p>
        </p:txBody>
      </p:sp>
    </p:spTree>
    <p:extLst>
      <p:ext uri="{BB962C8B-B14F-4D97-AF65-F5344CB8AC3E}">
        <p14:creationId xmlns:p14="http://schemas.microsoft.com/office/powerpoint/2010/main" val="19072713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p:cNvSpPr/>
          <p:nvPr/>
        </p:nvSpPr>
        <p:spPr>
          <a:xfrm>
            <a:off x="2334827" y="532659"/>
            <a:ext cx="8726750" cy="4893647"/>
          </a:xfrm>
          <a:prstGeom prst="rect">
            <a:avLst/>
          </a:prstGeom>
        </p:spPr>
        <p:txBody>
          <a:bodyPr wrap="square">
            <a:spAutoFit/>
          </a:bodyPr>
          <a:lstStyle/>
          <a:p>
            <a:pPr>
              <a:lnSpc>
                <a:spcPct val="150000"/>
              </a:lnSpc>
            </a:pPr>
            <a:r>
              <a:rPr lang="ar-SA" sz="3200" b="1" dirty="0" smtClean="0">
                <a:solidFill>
                  <a:schemeClr val="accent6">
                    <a:lumMod val="60000"/>
                    <a:lumOff val="40000"/>
                  </a:schemeClr>
                </a:solidFill>
                <a:cs typeface="DecoType Thuluth" panose="02010000000000000000" pitchFamily="2" charset="-78"/>
              </a:rPr>
              <a:t>أدبه وشِعره:</a:t>
            </a:r>
          </a:p>
          <a:p>
            <a:pPr>
              <a:lnSpc>
                <a:spcPct val="150000"/>
              </a:lnSpc>
            </a:pPr>
            <a:r>
              <a:rPr lang="ar-SA" sz="1600" b="1" dirty="0" smtClean="0">
                <a:solidFill>
                  <a:schemeClr val="accent6">
                    <a:lumMod val="50000"/>
                  </a:schemeClr>
                </a:solidFill>
              </a:rPr>
              <a:t>كان شوقي في عام 1914م الشخصيّةَ الأدبيّةَ الرائدةَ في مصر؛ فقد كان شاعراً ذا إنتاج غزير، ومُتباين ما بين الشِّعر، والقصص، والمسرحيّات الشعريّة، كما ظهر الازدواج في شِعره؛ بسبب ما مرَّ به من عوامل اجتماعيّة، وسياسيّة، فكان يَجمع بين شِعر الحياة العربيّة ذات الحضارة الإسلاميّة التي تتميَّز بقِدمها، وإيمانها، وشِعر الحياة الغربيّة التي تخضع لحُكم العِلم، وعلى الرغم من هذا كلِّه فقد كان شوقي شاعراً ذا لُغة عربيّة سليمة، إلّا أنّه كان يُغالي في اللُّغة على حساب المعنى في شِعره؛ فكان يتعمّد ذِكر الألفاظ القديمة التي نَسِيها الناس.</a:t>
            </a:r>
          </a:p>
          <a:p>
            <a:pPr>
              <a:lnSpc>
                <a:spcPct val="150000"/>
              </a:lnSpc>
            </a:pPr>
            <a:r>
              <a:rPr lang="ar-SA" sz="1600" b="1" dirty="0" smtClean="0">
                <a:solidFill>
                  <a:schemeClr val="accent6">
                    <a:lumMod val="50000"/>
                  </a:schemeClr>
                </a:solidFill>
              </a:rPr>
              <a:t>كان شوقي يُرسل قصائد يمدح فيها الخديوي توفيق وهو في فرنسا، وبعد عودته أصبح شاعر القصر، فكان مُقرَّباً أيضاً من الخديوي عبّاس حلمي، وقد استغلَّ شوقي شِعره في مهاجمة الاحتلال البريطانيّ، فما كان منهم إلّا أن نَفَوه إلى إسبانيا عام 1914م، فاستطاع شوقي الاطِّلاع على الأدب العربيّ، وحضارة المسلمين في الأندلس، ونَظَم الشِّعر مدحاً، وإشادة بها خلال فترة نَفْيه التي استمرَّت أربع سنوات، وفي المَنْفى نَظَم شوقي نونيّته (أندلسيّة) التي عارض فيها ابن خلدون في نونيّته (أضحى الثنائي).</a:t>
            </a:r>
          </a:p>
          <a:p>
            <a:pPr>
              <a:lnSpc>
                <a:spcPct val="150000"/>
              </a:lnSpc>
            </a:pPr>
            <a:r>
              <a:rPr lang="ar-SA" sz="1600" b="1" dirty="0" smtClean="0">
                <a:solidFill>
                  <a:schemeClr val="accent6">
                    <a:lumMod val="50000"/>
                  </a:schemeClr>
                </a:solidFill>
              </a:rPr>
              <a:t>تكمُن أهمّية أحمد شوقي في قدومه بعد الشاعر محمود البارودي، فجاء مُجدِّداً للشِّعر عند بداية مملكة الشِّعر العربيّ المُعاصر؛ حيث جاء مُعبّراً عن تجربة عصره، وتجربته الخاصّة في الشِّعر، فمهَّد للشُّعراء الجُدد الذين كانت لهم مساهمات في تطوير الشِّعر العربيّ</a:t>
            </a:r>
            <a:endParaRPr lang="ar-SA" dirty="0" smtClean="0"/>
          </a:p>
        </p:txBody>
      </p:sp>
    </p:spTree>
    <p:extLst>
      <p:ext uri="{BB962C8B-B14F-4D97-AF65-F5344CB8AC3E}">
        <p14:creationId xmlns:p14="http://schemas.microsoft.com/office/powerpoint/2010/main" val="420131532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3710562" y="0"/>
            <a:ext cx="7800513" cy="6832640"/>
          </a:xfrm>
          <a:prstGeom prst="rect">
            <a:avLst/>
          </a:prstGeom>
        </p:spPr>
        <p:txBody>
          <a:bodyPr wrap="square">
            <a:spAutoFit/>
          </a:bodyPr>
          <a:lstStyle/>
          <a:p>
            <a:pPr>
              <a:lnSpc>
                <a:spcPct val="150000"/>
              </a:lnSpc>
            </a:pPr>
            <a:r>
              <a:rPr lang="ar-SA" sz="3200" i="0" dirty="0" smtClean="0">
                <a:solidFill>
                  <a:schemeClr val="tx2">
                    <a:lumMod val="50000"/>
                    <a:lumOff val="50000"/>
                  </a:schemeClr>
                </a:solidFill>
                <a:effectLst/>
                <a:latin typeface="DroidArabicKufi-Regular"/>
                <a:cs typeface="Old Antic Bold" panose="02010400000000000000" pitchFamily="2" charset="-78"/>
              </a:rPr>
              <a:t>مُؤلَّفاته :</a:t>
            </a:r>
          </a:p>
          <a:p>
            <a:pPr>
              <a:lnSpc>
                <a:spcPct val="150000"/>
              </a:lnSpc>
            </a:pPr>
            <a:r>
              <a:rPr lang="ar-SA" sz="2800" i="0" dirty="0" smtClean="0">
                <a:solidFill>
                  <a:srgbClr val="333333"/>
                </a:solidFill>
                <a:effectLst/>
                <a:latin typeface="Andalus" panose="02020603050405020304" pitchFamily="18" charset="-78"/>
                <a:cs typeface="Andalus" panose="02020603050405020304" pitchFamily="18" charset="-78"/>
              </a:rPr>
              <a:t>كتب شوقي العديد من الأشعار، وكانت له مُؤلَّفات عديدة، ومنها:</a:t>
            </a:r>
          </a:p>
          <a:p>
            <a:pPr marL="285750" indent="-285750">
              <a:lnSpc>
                <a:spcPct val="150000"/>
              </a:lnSpc>
              <a:buFont typeface="Arial" panose="020B0604020202020204" pitchFamily="34" charset="0"/>
              <a:buChar char="•"/>
            </a:pPr>
            <a:r>
              <a:rPr lang="ar-SA" sz="2800" i="0" dirty="0" smtClean="0">
                <a:solidFill>
                  <a:srgbClr val="333333"/>
                </a:solidFill>
                <a:effectLst/>
                <a:latin typeface="Andalus" panose="02020603050405020304" pitchFamily="18" charset="-78"/>
                <a:cs typeface="Andalus" panose="02020603050405020304" pitchFamily="18" charset="-78"/>
              </a:rPr>
              <a:t>الشوقيّات: وهو ديوان شِعر من أربعة أجزاء. </a:t>
            </a:r>
          </a:p>
          <a:p>
            <a:pPr marL="285750" indent="-285750">
              <a:lnSpc>
                <a:spcPct val="150000"/>
              </a:lnSpc>
              <a:buFont typeface="Arial" panose="020B0604020202020204" pitchFamily="34" charset="0"/>
              <a:buChar char="•"/>
            </a:pPr>
            <a:r>
              <a:rPr lang="ar-SA" sz="2800" i="0" dirty="0" smtClean="0">
                <a:solidFill>
                  <a:srgbClr val="333333"/>
                </a:solidFill>
                <a:effectLst/>
                <a:latin typeface="Andalus" panose="02020603050405020304" pitchFamily="18" charset="-78"/>
                <a:cs typeface="Andalus" panose="02020603050405020304" pitchFamily="18" charset="-78"/>
              </a:rPr>
              <a:t>أسواق الذهب: وهو كتاب نَثر يتبعُ أسلوب المقامات الأدبيّة، وقد ألَّفه عام 1932م دُوَل العرب وعُظماء الإسلام: وهي مَلحمة شعريّة ألَّفها في الأندلس، ويبلغ عدد أبياتها 1726 بيتاً.</a:t>
            </a:r>
          </a:p>
          <a:p>
            <a:pPr marL="285750" indent="-285750">
              <a:lnSpc>
                <a:spcPct val="150000"/>
              </a:lnSpc>
              <a:buFont typeface="Arial" panose="020B0604020202020204" pitchFamily="34" charset="0"/>
              <a:buChar char="•"/>
            </a:pPr>
            <a:r>
              <a:rPr lang="ar-SA" sz="2800" i="0" dirty="0" smtClean="0">
                <a:solidFill>
                  <a:srgbClr val="333333"/>
                </a:solidFill>
                <a:effectLst/>
                <a:latin typeface="Andalus" panose="02020603050405020304" pitchFamily="18" charset="-78"/>
                <a:cs typeface="Andalus" panose="02020603050405020304" pitchFamily="18" charset="-78"/>
              </a:rPr>
              <a:t> رواية لادياس الفاتنة: حيث ألَّف هذه الرواية عام 1899م.</a:t>
            </a:r>
          </a:p>
          <a:p>
            <a:pPr marL="285750" indent="-285750">
              <a:lnSpc>
                <a:spcPct val="150000"/>
              </a:lnSpc>
              <a:buFont typeface="Arial" panose="020B0604020202020204" pitchFamily="34" charset="0"/>
              <a:buChar char="•"/>
            </a:pPr>
            <a:r>
              <a:rPr lang="ar-SA" sz="2800" i="0" dirty="0" smtClean="0">
                <a:solidFill>
                  <a:srgbClr val="333333"/>
                </a:solidFill>
                <a:effectLst/>
                <a:latin typeface="Andalus" panose="02020603050405020304" pitchFamily="18" charset="-78"/>
                <a:cs typeface="Andalus" panose="02020603050405020304" pitchFamily="18" charset="-78"/>
              </a:rPr>
              <a:t> مجنون ليلى: وهي مسرحيّة شِعريّة كتبها عام 1931م. </a:t>
            </a:r>
          </a:p>
          <a:p>
            <a:pPr marL="285750" indent="-285750">
              <a:lnSpc>
                <a:spcPct val="150000"/>
              </a:lnSpc>
              <a:buFont typeface="Arial" panose="020B0604020202020204" pitchFamily="34" charset="0"/>
              <a:buChar char="•"/>
            </a:pPr>
            <a:r>
              <a:rPr lang="ar-SA" sz="2800" i="0" dirty="0" smtClean="0">
                <a:solidFill>
                  <a:srgbClr val="333333"/>
                </a:solidFill>
                <a:effectLst/>
                <a:latin typeface="Andalus" panose="02020603050405020304" pitchFamily="18" charset="-78"/>
                <a:cs typeface="Andalus" panose="02020603050405020304" pitchFamily="18" charset="-78"/>
              </a:rPr>
              <a:t>عنترة: وهي مسرحيّة شعريّة ألَّفها عام1932م.</a:t>
            </a:r>
            <a:r>
              <a:rPr lang="ar-SA" dirty="0" smtClean="0"/>
              <a:t/>
            </a:r>
            <a:br>
              <a:rPr lang="ar-SA" dirty="0" smtClean="0"/>
            </a:br>
            <a:r>
              <a:rPr lang="ar-SA" dirty="0" smtClean="0"/>
              <a:t/>
            </a:r>
            <a:br>
              <a:rPr lang="ar-SA" dirty="0" smtClean="0"/>
            </a:br>
            <a:endParaRPr lang="ar-SA" dirty="0"/>
          </a:p>
        </p:txBody>
      </p:sp>
    </p:spTree>
    <p:extLst>
      <p:ext uri="{BB962C8B-B14F-4D97-AF65-F5344CB8AC3E}">
        <p14:creationId xmlns:p14="http://schemas.microsoft.com/office/powerpoint/2010/main" val="31070175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42" presetClass="entr" presetSubtype="0" fill="hold"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1000"/>
                                        <p:tgtEl>
                                          <p:spTgt spid="2">
                                            <p:txEl>
                                              <p:pRg st="0" end="0"/>
                                            </p:txEl>
                                          </p:spTgt>
                                        </p:tgtEl>
                                      </p:cBhvr>
                                    </p:animEffect>
                                    <p:anim calcmode="lin" valueType="num">
                                      <p:cBhvr>
                                        <p:cTn id="2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1000"/>
                                        <p:tgtEl>
                                          <p:spTgt spid="2">
                                            <p:txEl>
                                              <p:pRg st="1" end="1"/>
                                            </p:txEl>
                                          </p:spTgt>
                                        </p:tgtEl>
                                      </p:cBhvr>
                                    </p:animEffect>
                                    <p:anim calcmode="lin" valueType="num">
                                      <p:cBhvr>
                                        <p:cTn id="2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100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1000"/>
                                        <p:tgtEl>
                                          <p:spTgt spid="2">
                                            <p:txEl>
                                              <p:pRg st="2" end="2"/>
                                            </p:txEl>
                                          </p:spTgt>
                                        </p:tgtEl>
                                      </p:cBhvr>
                                    </p:animEffect>
                                    <p:anim calcmode="lin" valueType="num">
                                      <p:cBhvr>
                                        <p:cTn id="3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42" presetClass="entr" presetSubtype="0" fill="hold" nodeType="afterEffect">
                                  <p:stCondLst>
                                    <p:cond delay="100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fade">
                                      <p:cBhvr>
                                        <p:cTn id="40" dur="1000"/>
                                        <p:tgtEl>
                                          <p:spTgt spid="2">
                                            <p:txEl>
                                              <p:pRg st="3" end="3"/>
                                            </p:txEl>
                                          </p:spTgt>
                                        </p:tgtEl>
                                      </p:cBhvr>
                                    </p:animEffect>
                                    <p:anim calcmode="lin" valueType="num">
                                      <p:cBhvr>
                                        <p:cTn id="41"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nodeType="afterEffect">
                                  <p:stCondLst>
                                    <p:cond delay="1000"/>
                                  </p:stCondLst>
                                  <p:childTnLst>
                                    <p:set>
                                      <p:cBhvr>
                                        <p:cTn id="45" dur="1" fill="hold">
                                          <p:stCondLst>
                                            <p:cond delay="0"/>
                                          </p:stCondLst>
                                        </p:cTn>
                                        <p:tgtEl>
                                          <p:spTgt spid="2">
                                            <p:txEl>
                                              <p:pRg st="4" end="4"/>
                                            </p:txEl>
                                          </p:spTgt>
                                        </p:tgtEl>
                                        <p:attrNameLst>
                                          <p:attrName>style.visibility</p:attrName>
                                        </p:attrNameLst>
                                      </p:cBhvr>
                                      <p:to>
                                        <p:strVal val="visible"/>
                                      </p:to>
                                    </p:set>
                                    <p:animEffect transition="in" filter="fade">
                                      <p:cBhvr>
                                        <p:cTn id="46" dur="1000"/>
                                        <p:tgtEl>
                                          <p:spTgt spid="2">
                                            <p:txEl>
                                              <p:pRg st="4" end="4"/>
                                            </p:txEl>
                                          </p:spTgt>
                                        </p:tgtEl>
                                      </p:cBhvr>
                                    </p:animEffect>
                                    <p:anim calcmode="lin" valueType="num">
                                      <p:cBhvr>
                                        <p:cTn id="4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9" fill="hold">
                            <p:stCondLst>
                              <p:cond delay="8000"/>
                            </p:stCondLst>
                            <p:childTnLst>
                              <p:par>
                                <p:cTn id="50" presetID="42" presetClass="entr" presetSubtype="0" fill="hold" nodeType="afterEffect">
                                  <p:stCondLst>
                                    <p:cond delay="100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1000"/>
                                        <p:tgtEl>
                                          <p:spTgt spid="2">
                                            <p:txEl>
                                              <p:pRg st="5" end="5"/>
                                            </p:txEl>
                                          </p:spTgt>
                                        </p:tgtEl>
                                      </p:cBhvr>
                                    </p:animEffect>
                                    <p:anim calcmode="lin" valueType="num">
                                      <p:cBhvr>
                                        <p:cTn id="5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0"/>
                            </p:stCondLst>
                            <p:childTnLst>
                              <p:par>
                                <p:cTn id="56" presetID="42" presetClass="entr" presetSubtype="0" fill="hold" nodeType="afterEffect">
                                  <p:stCondLst>
                                    <p:cond delay="1000"/>
                                  </p:stCondLst>
                                  <p:childTnLst>
                                    <p:set>
                                      <p:cBhvr>
                                        <p:cTn id="57" dur="1" fill="hold">
                                          <p:stCondLst>
                                            <p:cond delay="0"/>
                                          </p:stCondLst>
                                        </p:cTn>
                                        <p:tgtEl>
                                          <p:spTgt spid="2">
                                            <p:txEl>
                                              <p:pRg st="6" end="6"/>
                                            </p:txEl>
                                          </p:spTgt>
                                        </p:tgtEl>
                                        <p:attrNameLst>
                                          <p:attrName>style.visibility</p:attrName>
                                        </p:attrNameLst>
                                      </p:cBhvr>
                                      <p:to>
                                        <p:strVal val="visible"/>
                                      </p:to>
                                    </p:set>
                                    <p:animEffect transition="in" filter="fade">
                                      <p:cBhvr>
                                        <p:cTn id="58" dur="1000"/>
                                        <p:tgtEl>
                                          <p:spTgt spid="2">
                                            <p:txEl>
                                              <p:pRg st="6" end="6"/>
                                            </p:txEl>
                                          </p:spTgt>
                                        </p:tgtEl>
                                      </p:cBhvr>
                                    </p:animEffect>
                                    <p:anim calcmode="lin" valueType="num">
                                      <p:cBhvr>
                                        <p:cTn id="5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صر نائب للمحتوى 3"/>
          <p:cNvSpPr>
            <a:spLocks noGrp="1"/>
          </p:cNvSpPr>
          <p:nvPr>
            <p:ph idx="1"/>
          </p:nvPr>
        </p:nvSpPr>
        <p:spPr>
          <a:xfrm>
            <a:off x="807868" y="1189608"/>
            <a:ext cx="11301274" cy="5284843"/>
          </a:xfrm>
        </p:spPr>
        <p:txBody>
          <a:bodyPr>
            <a:normAutofit fontScale="47500" lnSpcReduction="20000"/>
          </a:bodyPr>
          <a:lstStyle/>
          <a:p>
            <a:pPr marL="0" indent="0">
              <a:lnSpc>
                <a:spcPct val="120000"/>
              </a:lnSpc>
              <a:buNone/>
            </a:pPr>
            <a:r>
              <a:rPr lang="ar-SA" sz="4200" b="1" dirty="0">
                <a:solidFill>
                  <a:srgbClr val="FF0000"/>
                </a:solidFill>
                <a:latin typeface="Calibri" panose="020F0502020204030204" pitchFamily="34" charset="0"/>
                <a:cs typeface="Calibri" panose="020F0502020204030204" pitchFamily="34" charset="0"/>
              </a:rPr>
              <a:t>من </a:t>
            </a:r>
            <a:r>
              <a:rPr lang="ar-SA" sz="4200" b="1" dirty="0" smtClean="0">
                <a:solidFill>
                  <a:srgbClr val="FF0000"/>
                </a:solidFill>
                <a:latin typeface="Calibri" panose="020F0502020204030204" pitchFamily="34" charset="0"/>
                <a:cs typeface="Calibri" panose="020F0502020204030204" pitchFamily="34" charset="0"/>
              </a:rPr>
              <a:t>شعره:</a:t>
            </a:r>
          </a:p>
          <a:p>
            <a:pPr marL="0" indent="0">
              <a:lnSpc>
                <a:spcPct val="120000"/>
              </a:lnSpc>
              <a:buNone/>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اتّجه أحمد شوقي في شِعره إلى الكتابة في غرض المديح النبويّ بشكلٍ كبير، وقد اهتمّ في مديحه للنبيّ بالجوانب الشخصيّة، والدينيّة، والسياسيّة، فقد كان شوقي يَعتبرُ الرسول -عليه السلام- مُمثِّل الدين، والدُّنيا، ومن أهمّ الأبيات التي مدح فيها النبي -صلّى الله عليه وسلّم- أبيات عارض فيها البوصيري في قصيدته البُردة، حيث قال أحمد شوقي فيها</a:t>
            </a:r>
            <a:r>
              <a:rPr lang="ar-SA" sz="2900" b="1" dirty="0" smtClean="0">
                <a:latin typeface="Calibri" panose="020F0502020204030204" pitchFamily="34" charset="0"/>
                <a:cs typeface="Calibri" panose="020F0502020204030204" pitchFamily="34" charset="0"/>
              </a:rPr>
              <a:t>:</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فاق </a:t>
            </a:r>
            <a:r>
              <a:rPr lang="ar-SA" sz="2900" b="1" dirty="0">
                <a:latin typeface="Calibri" panose="020F0502020204030204" pitchFamily="34" charset="0"/>
                <a:cs typeface="Calibri" panose="020F0502020204030204" pitchFamily="34" charset="0"/>
              </a:rPr>
              <a:t>النبيّين في خَلْق وفي خُلُق </a:t>
            </a:r>
            <a:endParaRPr lang="ar-SA" sz="2900" b="1" dirty="0" smtClean="0">
              <a:latin typeface="Calibri" panose="020F0502020204030204" pitchFamily="34" charset="0"/>
              <a:cs typeface="Calibri" panose="020F0502020204030204" pitchFamily="34" charset="0"/>
            </a:endParaRP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ولم </a:t>
            </a:r>
            <a:r>
              <a:rPr lang="ar-SA" sz="2900" b="1" dirty="0">
                <a:latin typeface="Calibri" panose="020F0502020204030204" pitchFamily="34" charset="0"/>
                <a:cs typeface="Calibri" panose="020F0502020204030204" pitchFamily="34" charset="0"/>
              </a:rPr>
              <a:t>يُدانوه في عِلم ولا كَرم </a:t>
            </a:r>
            <a:endParaRPr lang="ar-SA" sz="2900" b="1" dirty="0" smtClean="0">
              <a:latin typeface="Calibri" panose="020F0502020204030204" pitchFamily="34" charset="0"/>
              <a:cs typeface="Calibri" panose="020F0502020204030204" pitchFamily="34" charset="0"/>
            </a:endParaRP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وكُلُّهم </a:t>
            </a:r>
            <a:r>
              <a:rPr lang="ar-SA" sz="2900" b="1" dirty="0">
                <a:latin typeface="Calibri" panose="020F0502020204030204" pitchFamily="34" charset="0"/>
                <a:cs typeface="Calibri" panose="020F0502020204030204" pitchFamily="34" charset="0"/>
              </a:rPr>
              <a:t>من رسول الله مُلتمِسٌ غَرفاً من </a:t>
            </a:r>
            <a:r>
              <a:rPr lang="ar-SA" sz="2900" b="1" dirty="0" smtClean="0">
                <a:latin typeface="Calibri" panose="020F0502020204030204" pitchFamily="34" charset="0"/>
                <a:cs typeface="Calibri" panose="020F0502020204030204" pitchFamily="34" charset="0"/>
              </a:rPr>
              <a:t>البَحر</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أو رَشفاً من </a:t>
            </a:r>
            <a:r>
              <a:rPr lang="ar-SA" sz="2900" b="1" dirty="0" smtClean="0">
                <a:latin typeface="Calibri" panose="020F0502020204030204" pitchFamily="34" charset="0"/>
                <a:cs typeface="Calibri" panose="020F0502020204030204" pitchFamily="34" charset="0"/>
              </a:rPr>
              <a:t>الدِّيَم</a:t>
            </a:r>
          </a:p>
          <a:p>
            <a:pPr marL="0" indent="0">
              <a:lnSpc>
                <a:spcPct val="120000"/>
              </a:lnSpc>
              <a:buNone/>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كما نظمَ أحمد شوقي قصيدة رثاء لعُمر المُختار، وهذه القصيدة مُكوَّنة من أربعين بيتاً، </a:t>
            </a:r>
            <a:r>
              <a:rPr lang="ar-SA" sz="2900" b="1" dirty="0" smtClean="0">
                <a:latin typeface="Calibri" panose="020F0502020204030204" pitchFamily="34" charset="0"/>
                <a:cs typeface="Calibri" panose="020F0502020204030204" pitchFamily="34" charset="0"/>
              </a:rPr>
              <a:t>ومنها:</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رَكَزوا </a:t>
            </a:r>
            <a:r>
              <a:rPr lang="ar-SA" sz="2900" b="1" dirty="0">
                <a:latin typeface="Calibri" panose="020F0502020204030204" pitchFamily="34" charset="0"/>
                <a:cs typeface="Calibri" panose="020F0502020204030204" pitchFamily="34" charset="0"/>
              </a:rPr>
              <a:t>رُفاتَكَ في الرِمالِ </a:t>
            </a:r>
            <a:r>
              <a:rPr lang="ar-SA" sz="2900" b="1" dirty="0" smtClean="0">
                <a:latin typeface="Calibri" panose="020F0502020204030204" pitchFamily="34" charset="0"/>
                <a:cs typeface="Calibri" panose="020F0502020204030204" pitchFamily="34" charset="0"/>
              </a:rPr>
              <a:t>لِواءَ</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يَستَنهِضُ الوادي صَباحَ </a:t>
            </a:r>
            <a:r>
              <a:rPr lang="ar-SA" sz="2900" b="1" dirty="0" smtClean="0">
                <a:latin typeface="Calibri" panose="020F0502020204030204" pitchFamily="34" charset="0"/>
                <a:cs typeface="Calibri" panose="020F0502020204030204" pitchFamily="34" charset="0"/>
              </a:rPr>
              <a:t>مَساءَ</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يا وَيحَهُم نَصَبوا مَناراً مِن دَمٍ </a:t>
            </a:r>
            <a:endParaRPr lang="ar-SA" sz="2900" b="1" dirty="0" smtClean="0">
              <a:latin typeface="Calibri" panose="020F0502020204030204" pitchFamily="34" charset="0"/>
              <a:cs typeface="Calibri" panose="020F0502020204030204" pitchFamily="34" charset="0"/>
            </a:endParaRP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توحي </a:t>
            </a:r>
            <a:r>
              <a:rPr lang="ar-SA" sz="2900" b="1" dirty="0">
                <a:latin typeface="Calibri" panose="020F0502020204030204" pitchFamily="34" charset="0"/>
                <a:cs typeface="Calibri" panose="020F0502020204030204" pitchFamily="34" charset="0"/>
              </a:rPr>
              <a:t>إِلى جيلِ الغَدِ </a:t>
            </a:r>
            <a:r>
              <a:rPr lang="ar-SA" sz="2900" b="1" dirty="0" smtClean="0">
                <a:latin typeface="Calibri" panose="020F0502020204030204" pitchFamily="34" charset="0"/>
                <a:cs typeface="Calibri" panose="020F0502020204030204" pitchFamily="34" charset="0"/>
              </a:rPr>
              <a:t>البَغضاءَ</a:t>
            </a: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 </a:t>
            </a:r>
            <a:r>
              <a:rPr lang="ar-SA" sz="2900" b="1" dirty="0">
                <a:latin typeface="Calibri" panose="020F0502020204030204" pitchFamily="34" charset="0"/>
                <a:cs typeface="Calibri" panose="020F0502020204030204" pitchFamily="34" charset="0"/>
              </a:rPr>
              <a:t>ما ضَرَّ لَو جَعَلوا العَلاقَةَ في غَدٍ </a:t>
            </a:r>
            <a:endParaRPr lang="ar-SA" sz="2900" b="1" dirty="0" smtClean="0">
              <a:latin typeface="Calibri" panose="020F0502020204030204" pitchFamily="34" charset="0"/>
              <a:cs typeface="Calibri" panose="020F0502020204030204" pitchFamily="34" charset="0"/>
            </a:endParaRPr>
          </a:p>
          <a:p>
            <a:pPr>
              <a:lnSpc>
                <a:spcPct val="120000"/>
              </a:lnSpc>
              <a:buFont typeface="Wingdings" panose="05000000000000000000" pitchFamily="2" charset="2"/>
              <a:buChar char="Ø"/>
            </a:pPr>
            <a:r>
              <a:rPr lang="ar-SA" sz="2900" b="1" dirty="0" smtClean="0">
                <a:latin typeface="Calibri" panose="020F0502020204030204" pitchFamily="34" charset="0"/>
                <a:cs typeface="Calibri" panose="020F0502020204030204" pitchFamily="34" charset="0"/>
              </a:rPr>
              <a:t>بَينَ </a:t>
            </a:r>
            <a:r>
              <a:rPr lang="ar-SA" sz="2900" b="1" dirty="0">
                <a:latin typeface="Calibri" panose="020F0502020204030204" pitchFamily="34" charset="0"/>
                <a:cs typeface="Calibri" panose="020F0502020204030204" pitchFamily="34" charset="0"/>
              </a:rPr>
              <a:t>الشُعوبِ مَوَدَّةً وَإِخاءَ </a:t>
            </a:r>
          </a:p>
          <a:p>
            <a:pPr marL="0" indent="0">
              <a:lnSpc>
                <a:spcPct val="120000"/>
              </a:lnSpc>
              <a:buNone/>
            </a:pPr>
            <a:endParaRPr lang="ar-SA" sz="2900" b="1" dirty="0" smtClean="0">
              <a:latin typeface="Calibri" panose="020F0502020204030204" pitchFamily="34" charset="0"/>
              <a:cs typeface="Calibri" panose="020F0502020204030204" pitchFamily="34" charset="0"/>
            </a:endParaRPr>
          </a:p>
        </p:txBody>
      </p:sp>
      <p:sp>
        <p:nvSpPr>
          <p:cNvPr id="5" name="عنصر نائب للنص 4"/>
          <p:cNvSpPr>
            <a:spLocks noGrp="1"/>
          </p:cNvSpPr>
          <p:nvPr>
            <p:ph type="body" sz="quarter" idx="4294967295"/>
          </p:nvPr>
        </p:nvSpPr>
        <p:spPr>
          <a:xfrm>
            <a:off x="807868" y="142043"/>
            <a:ext cx="11301274" cy="1047565"/>
          </a:xfrm>
        </p:spPr>
        <p:txBody>
          <a:bodyPr>
            <a:normAutofit fontScale="92500" lnSpcReduction="20000"/>
          </a:bodyPr>
          <a:lstStyle/>
          <a:p>
            <a:pPr marL="0" indent="0">
              <a:lnSpc>
                <a:spcPct val="100000"/>
              </a:lnSpc>
              <a:buNone/>
            </a:pPr>
            <a:r>
              <a:rPr lang="ar-SA" b="1" dirty="0">
                <a:solidFill>
                  <a:srgbClr val="FF0000"/>
                </a:solidFill>
                <a:latin typeface="Calibri" panose="020F0502020204030204" pitchFamily="34" charset="0"/>
                <a:cs typeface="Calibri" panose="020F0502020204030204" pitchFamily="34" charset="0"/>
              </a:rPr>
              <a:t>وفاته </a:t>
            </a:r>
            <a:r>
              <a:rPr lang="ar-SA" b="1" dirty="0" smtClean="0">
                <a:solidFill>
                  <a:srgbClr val="FF0000"/>
                </a:solidFill>
                <a:latin typeface="Calibri" panose="020F0502020204030204" pitchFamily="34" charset="0"/>
                <a:cs typeface="Calibri" panose="020F0502020204030204" pitchFamily="34" charset="0"/>
              </a:rPr>
              <a:t>:</a:t>
            </a:r>
          </a:p>
          <a:p>
            <a:pPr marL="0" indent="0">
              <a:lnSpc>
                <a:spcPct val="150000"/>
              </a:lnSpc>
              <a:buNone/>
            </a:pPr>
            <a:r>
              <a:rPr lang="ar-SA" sz="1400" b="1" dirty="0" smtClean="0">
                <a:latin typeface="Calibri" panose="020F0502020204030204" pitchFamily="34" charset="0"/>
                <a:cs typeface="Calibri" panose="020F0502020204030204" pitchFamily="34" charset="0"/>
              </a:rPr>
              <a:t>تُوفِّي </a:t>
            </a:r>
            <a:r>
              <a:rPr lang="ar-SA" sz="1400" b="1" dirty="0">
                <a:latin typeface="Calibri" panose="020F0502020204030204" pitchFamily="34" charset="0"/>
                <a:cs typeface="Calibri" panose="020F0502020204030204" pitchFamily="34" charset="0"/>
              </a:rPr>
              <a:t>أمير الشُّعراء، وشاعر الشرق، والمغرب، وشاعر الإسلام أحمد شوقي في الرابع عشر من تشرين الأوّل/أكتوبر عام 1932م، ودُفِن في مدافن حسين شاهين باشا في مقبرة السيِّدة نفيسة، وقد أوصى شوقي أن يُكتَب على قبره بيتان من قصيدة البردة، </a:t>
            </a:r>
            <a:r>
              <a:rPr lang="ar-SA" sz="1400" b="1" dirty="0" smtClean="0">
                <a:latin typeface="Calibri" panose="020F0502020204030204" pitchFamily="34" charset="0"/>
                <a:cs typeface="Calibri" panose="020F0502020204030204" pitchFamily="34" charset="0"/>
              </a:rPr>
              <a:t>وهما :يا </a:t>
            </a:r>
            <a:r>
              <a:rPr lang="ar-SA" sz="1400" b="1" dirty="0">
                <a:latin typeface="Calibri" panose="020F0502020204030204" pitchFamily="34" charset="0"/>
                <a:cs typeface="Calibri" panose="020F0502020204030204" pitchFamily="34" charset="0"/>
              </a:rPr>
              <a:t>أحمد الخير لي جاهٌ بتسميتي وكيف لا يتسامى بالرسول سَمى إن جلَّ ذنبي عن الغفران لي أملٌ في الله يجعلني في خير </a:t>
            </a:r>
            <a:r>
              <a:rPr lang="ar-SA" sz="1400" b="1" dirty="0" smtClean="0">
                <a:latin typeface="Calibri" panose="020F0502020204030204" pitchFamily="34" charset="0"/>
                <a:cs typeface="Calibri" panose="020F0502020204030204" pitchFamily="34" charset="0"/>
              </a:rPr>
              <a:t>معتصم.</a:t>
            </a:r>
            <a:endParaRPr lang="ar-SA" sz="1400" b="1" dirty="0">
              <a:latin typeface="Calibri" panose="020F0502020204030204" pitchFamily="34" charset="0"/>
              <a:cs typeface="Calibri" panose="020F0502020204030204" pitchFamily="34" charset="0"/>
            </a:endParaRPr>
          </a:p>
          <a:p>
            <a:endParaRPr lang="ar-SA" dirty="0"/>
          </a:p>
        </p:txBody>
      </p:sp>
    </p:spTree>
    <p:extLst>
      <p:ext uri="{BB962C8B-B14F-4D97-AF65-F5344CB8AC3E}">
        <p14:creationId xmlns:p14="http://schemas.microsoft.com/office/powerpoint/2010/main" val="923788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00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par>
                          <p:cTn id="11" fill="hold">
                            <p:stCondLst>
                              <p:cond delay="2000"/>
                            </p:stCondLst>
                            <p:childTnLst>
                              <p:par>
                                <p:cTn id="12" presetID="31" presetClass="entr" presetSubtype="0" fill="hold" grpId="0" nodeType="afterEffect">
                                  <p:stCondLst>
                                    <p:cond delay="100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7" dur="1000"/>
                                        <p:tgtEl>
                                          <p:spTgt spid="5">
                                            <p:txEl>
                                              <p:pRg st="1" end="1"/>
                                            </p:txEl>
                                          </p:spTgt>
                                        </p:tgtEl>
                                      </p:cBhvr>
                                    </p:animEffect>
                                  </p:childTnLst>
                                </p:cTn>
                              </p:par>
                            </p:childTnLst>
                          </p:cTn>
                        </p:par>
                        <p:par>
                          <p:cTn id="18" fill="hold">
                            <p:stCondLst>
                              <p:cond delay="4000"/>
                            </p:stCondLst>
                            <p:childTnLst>
                              <p:par>
                                <p:cTn id="19" presetID="53" presetClass="entr" presetSubtype="16" fill="hold" grpId="0" nodeType="afterEffect">
                                  <p:stCondLst>
                                    <p:cond delay="100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4">
                                            <p:txEl>
                                              <p:pRg st="0" end="0"/>
                                            </p:txEl>
                                          </p:spTgt>
                                        </p:tgtEl>
                                      </p:cBhvr>
                                    </p:animEffect>
                                  </p:childTnLst>
                                </p:cTn>
                              </p:par>
                            </p:childTnLst>
                          </p:cTn>
                        </p:par>
                        <p:par>
                          <p:cTn id="24" fill="hold">
                            <p:stCondLst>
                              <p:cond delay="5500"/>
                            </p:stCondLst>
                            <p:childTnLst>
                              <p:par>
                                <p:cTn id="25" presetID="53" presetClass="entr" presetSubtype="16" fill="hold" grpId="0" nodeType="afterEffect">
                                  <p:stCondLst>
                                    <p:cond delay="100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p:cTn id="2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9" dur="500"/>
                                        <p:tgtEl>
                                          <p:spTgt spid="4">
                                            <p:txEl>
                                              <p:pRg st="1" end="1"/>
                                            </p:txEl>
                                          </p:spTgt>
                                        </p:tgtEl>
                                      </p:cBhvr>
                                    </p:animEffect>
                                  </p:childTnLst>
                                </p:cTn>
                              </p:par>
                            </p:childTnLst>
                          </p:cTn>
                        </p:par>
                        <p:par>
                          <p:cTn id="30" fill="hold">
                            <p:stCondLst>
                              <p:cond delay="7000"/>
                            </p:stCondLst>
                            <p:childTnLst>
                              <p:par>
                                <p:cTn id="31" presetID="53" presetClass="entr" presetSubtype="16" fill="hold" grpId="0" nodeType="afterEffect">
                                  <p:stCondLst>
                                    <p:cond delay="100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p:cTn id="33"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4">
                                            <p:txEl>
                                              <p:pRg st="2" end="2"/>
                                            </p:txEl>
                                          </p:spTgt>
                                        </p:tgtEl>
                                      </p:cBhvr>
                                    </p:animEffect>
                                  </p:childTnLst>
                                </p:cTn>
                              </p:par>
                            </p:childTnLst>
                          </p:cTn>
                        </p:par>
                        <p:par>
                          <p:cTn id="36" fill="hold">
                            <p:stCondLst>
                              <p:cond delay="8500"/>
                            </p:stCondLst>
                            <p:childTnLst>
                              <p:par>
                                <p:cTn id="37" presetID="53" presetClass="entr" presetSubtype="16" fill="hold" grpId="0" nodeType="afterEffect">
                                  <p:stCondLst>
                                    <p:cond delay="1000"/>
                                  </p:stCondLst>
                                  <p:childTnLst>
                                    <p:set>
                                      <p:cBhvr>
                                        <p:cTn id="38" dur="1" fill="hold">
                                          <p:stCondLst>
                                            <p:cond delay="0"/>
                                          </p:stCondLst>
                                        </p:cTn>
                                        <p:tgtEl>
                                          <p:spTgt spid="4">
                                            <p:txEl>
                                              <p:pRg st="3" end="3"/>
                                            </p:txEl>
                                          </p:spTgt>
                                        </p:tgtEl>
                                        <p:attrNameLst>
                                          <p:attrName>style.visibility</p:attrName>
                                        </p:attrNameLst>
                                      </p:cBhvr>
                                      <p:to>
                                        <p:strVal val="visible"/>
                                      </p:to>
                                    </p:set>
                                    <p:anim calcmode="lin" valueType="num">
                                      <p:cBhvr>
                                        <p:cTn id="39"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4">
                                            <p:txEl>
                                              <p:pRg st="3" end="3"/>
                                            </p:txEl>
                                          </p:spTgt>
                                        </p:tgtEl>
                                      </p:cBhvr>
                                    </p:animEffect>
                                  </p:childTnLst>
                                </p:cTn>
                              </p:par>
                            </p:childTnLst>
                          </p:cTn>
                        </p:par>
                        <p:par>
                          <p:cTn id="42" fill="hold">
                            <p:stCondLst>
                              <p:cond delay="10000"/>
                            </p:stCondLst>
                            <p:childTnLst>
                              <p:par>
                                <p:cTn id="43" presetID="53" presetClass="entr" presetSubtype="16" fill="hold" grpId="0" nodeType="afterEffect">
                                  <p:stCondLst>
                                    <p:cond delay="1000"/>
                                  </p:stCondLst>
                                  <p:childTnLst>
                                    <p:set>
                                      <p:cBhvr>
                                        <p:cTn id="44" dur="1" fill="hold">
                                          <p:stCondLst>
                                            <p:cond delay="0"/>
                                          </p:stCondLst>
                                        </p:cTn>
                                        <p:tgtEl>
                                          <p:spTgt spid="4">
                                            <p:txEl>
                                              <p:pRg st="4" end="4"/>
                                            </p:txEl>
                                          </p:spTgt>
                                        </p:tgtEl>
                                        <p:attrNameLst>
                                          <p:attrName>style.visibility</p:attrName>
                                        </p:attrNameLst>
                                      </p:cBhvr>
                                      <p:to>
                                        <p:strVal val="visible"/>
                                      </p:to>
                                    </p:set>
                                    <p:anim calcmode="lin" valueType="num">
                                      <p:cBhvr>
                                        <p:cTn id="4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47" dur="500"/>
                                        <p:tgtEl>
                                          <p:spTgt spid="4">
                                            <p:txEl>
                                              <p:pRg st="4" end="4"/>
                                            </p:txEl>
                                          </p:spTgt>
                                        </p:tgtEl>
                                      </p:cBhvr>
                                    </p:animEffect>
                                  </p:childTnLst>
                                </p:cTn>
                              </p:par>
                            </p:childTnLst>
                          </p:cTn>
                        </p:par>
                        <p:par>
                          <p:cTn id="48" fill="hold">
                            <p:stCondLst>
                              <p:cond delay="11500"/>
                            </p:stCondLst>
                            <p:childTnLst>
                              <p:par>
                                <p:cTn id="49" presetID="53" presetClass="entr" presetSubtype="16" fill="hold" grpId="0" nodeType="afterEffect">
                                  <p:stCondLst>
                                    <p:cond delay="1000"/>
                                  </p:stCondLst>
                                  <p:childTnLst>
                                    <p:set>
                                      <p:cBhvr>
                                        <p:cTn id="50" dur="1" fill="hold">
                                          <p:stCondLst>
                                            <p:cond delay="0"/>
                                          </p:stCondLst>
                                        </p:cTn>
                                        <p:tgtEl>
                                          <p:spTgt spid="4">
                                            <p:txEl>
                                              <p:pRg st="5" end="5"/>
                                            </p:txEl>
                                          </p:spTgt>
                                        </p:tgtEl>
                                        <p:attrNameLst>
                                          <p:attrName>style.visibility</p:attrName>
                                        </p:attrNameLst>
                                      </p:cBhvr>
                                      <p:to>
                                        <p:strVal val="visible"/>
                                      </p:to>
                                    </p:set>
                                    <p:anim calcmode="lin" valueType="num">
                                      <p:cBhvr>
                                        <p:cTn id="51"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52"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53" dur="500"/>
                                        <p:tgtEl>
                                          <p:spTgt spid="4">
                                            <p:txEl>
                                              <p:pRg st="5" end="5"/>
                                            </p:txEl>
                                          </p:spTgt>
                                        </p:tgtEl>
                                      </p:cBhvr>
                                    </p:animEffect>
                                  </p:childTnLst>
                                </p:cTn>
                              </p:par>
                            </p:childTnLst>
                          </p:cTn>
                        </p:par>
                        <p:par>
                          <p:cTn id="54" fill="hold">
                            <p:stCondLst>
                              <p:cond delay="13000"/>
                            </p:stCondLst>
                            <p:childTnLst>
                              <p:par>
                                <p:cTn id="55" presetID="53" presetClass="entr" presetSubtype="16" fill="hold" grpId="0" nodeType="afterEffect">
                                  <p:stCondLst>
                                    <p:cond delay="1000"/>
                                  </p:stCondLst>
                                  <p:childTnLst>
                                    <p:set>
                                      <p:cBhvr>
                                        <p:cTn id="56" dur="1" fill="hold">
                                          <p:stCondLst>
                                            <p:cond delay="0"/>
                                          </p:stCondLst>
                                        </p:cTn>
                                        <p:tgtEl>
                                          <p:spTgt spid="4">
                                            <p:txEl>
                                              <p:pRg st="6" end="6"/>
                                            </p:txEl>
                                          </p:spTgt>
                                        </p:tgtEl>
                                        <p:attrNameLst>
                                          <p:attrName>style.visibility</p:attrName>
                                        </p:attrNameLst>
                                      </p:cBhvr>
                                      <p:to>
                                        <p:strVal val="visible"/>
                                      </p:to>
                                    </p:set>
                                    <p:anim calcmode="lin" valueType="num">
                                      <p:cBhvr>
                                        <p:cTn id="57"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8"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9" dur="500"/>
                                        <p:tgtEl>
                                          <p:spTgt spid="4">
                                            <p:txEl>
                                              <p:pRg st="6" end="6"/>
                                            </p:txEl>
                                          </p:spTgt>
                                        </p:tgtEl>
                                      </p:cBhvr>
                                    </p:animEffect>
                                  </p:childTnLst>
                                </p:cTn>
                              </p:par>
                            </p:childTnLst>
                          </p:cTn>
                        </p:par>
                        <p:par>
                          <p:cTn id="60" fill="hold">
                            <p:stCondLst>
                              <p:cond delay="14500"/>
                            </p:stCondLst>
                            <p:childTnLst>
                              <p:par>
                                <p:cTn id="61" presetID="53" presetClass="entr" presetSubtype="16" fill="hold" grpId="0" nodeType="afterEffect">
                                  <p:stCondLst>
                                    <p:cond delay="1000"/>
                                  </p:stCondLst>
                                  <p:childTnLst>
                                    <p:set>
                                      <p:cBhvr>
                                        <p:cTn id="62" dur="1" fill="hold">
                                          <p:stCondLst>
                                            <p:cond delay="0"/>
                                          </p:stCondLst>
                                        </p:cTn>
                                        <p:tgtEl>
                                          <p:spTgt spid="4">
                                            <p:txEl>
                                              <p:pRg st="7" end="7"/>
                                            </p:txEl>
                                          </p:spTgt>
                                        </p:tgtEl>
                                        <p:attrNameLst>
                                          <p:attrName>style.visibility</p:attrName>
                                        </p:attrNameLst>
                                      </p:cBhvr>
                                      <p:to>
                                        <p:strVal val="visible"/>
                                      </p:to>
                                    </p:set>
                                    <p:anim calcmode="lin" valueType="num">
                                      <p:cBhvr>
                                        <p:cTn id="63"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65" dur="500"/>
                                        <p:tgtEl>
                                          <p:spTgt spid="4">
                                            <p:txEl>
                                              <p:pRg st="7" end="7"/>
                                            </p:txEl>
                                          </p:spTgt>
                                        </p:tgtEl>
                                      </p:cBhvr>
                                    </p:animEffect>
                                  </p:childTnLst>
                                </p:cTn>
                              </p:par>
                            </p:childTnLst>
                          </p:cTn>
                        </p:par>
                        <p:par>
                          <p:cTn id="66" fill="hold">
                            <p:stCondLst>
                              <p:cond delay="16000"/>
                            </p:stCondLst>
                            <p:childTnLst>
                              <p:par>
                                <p:cTn id="67" presetID="53" presetClass="entr" presetSubtype="16" fill="hold" grpId="0" nodeType="afterEffect">
                                  <p:stCondLst>
                                    <p:cond delay="1000"/>
                                  </p:stCondLst>
                                  <p:childTnLst>
                                    <p:set>
                                      <p:cBhvr>
                                        <p:cTn id="68" dur="1" fill="hold">
                                          <p:stCondLst>
                                            <p:cond delay="0"/>
                                          </p:stCondLst>
                                        </p:cTn>
                                        <p:tgtEl>
                                          <p:spTgt spid="4">
                                            <p:txEl>
                                              <p:pRg st="8" end="8"/>
                                            </p:txEl>
                                          </p:spTgt>
                                        </p:tgtEl>
                                        <p:attrNameLst>
                                          <p:attrName>style.visibility</p:attrName>
                                        </p:attrNameLst>
                                      </p:cBhvr>
                                      <p:to>
                                        <p:strVal val="visible"/>
                                      </p:to>
                                    </p:set>
                                    <p:anim calcmode="lin" valueType="num">
                                      <p:cBhvr>
                                        <p:cTn id="69"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70"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71" dur="500"/>
                                        <p:tgtEl>
                                          <p:spTgt spid="4">
                                            <p:txEl>
                                              <p:pRg st="8" end="8"/>
                                            </p:txEl>
                                          </p:spTgt>
                                        </p:tgtEl>
                                      </p:cBhvr>
                                    </p:animEffect>
                                  </p:childTnLst>
                                </p:cTn>
                              </p:par>
                            </p:childTnLst>
                          </p:cTn>
                        </p:par>
                        <p:par>
                          <p:cTn id="72" fill="hold">
                            <p:stCondLst>
                              <p:cond delay="17500"/>
                            </p:stCondLst>
                            <p:childTnLst>
                              <p:par>
                                <p:cTn id="73" presetID="53" presetClass="entr" presetSubtype="16" fill="hold" grpId="0" nodeType="afterEffect">
                                  <p:stCondLst>
                                    <p:cond delay="1000"/>
                                  </p:stCondLst>
                                  <p:childTnLst>
                                    <p:set>
                                      <p:cBhvr>
                                        <p:cTn id="74" dur="1" fill="hold">
                                          <p:stCondLst>
                                            <p:cond delay="0"/>
                                          </p:stCondLst>
                                        </p:cTn>
                                        <p:tgtEl>
                                          <p:spTgt spid="4">
                                            <p:txEl>
                                              <p:pRg st="9" end="9"/>
                                            </p:txEl>
                                          </p:spTgt>
                                        </p:tgtEl>
                                        <p:attrNameLst>
                                          <p:attrName>style.visibility</p:attrName>
                                        </p:attrNameLst>
                                      </p:cBhvr>
                                      <p:to>
                                        <p:strVal val="visible"/>
                                      </p:to>
                                    </p:set>
                                    <p:anim calcmode="lin" valueType="num">
                                      <p:cBhvr>
                                        <p:cTn id="75"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6"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77" dur="500"/>
                                        <p:tgtEl>
                                          <p:spTgt spid="4">
                                            <p:txEl>
                                              <p:pRg st="9" end="9"/>
                                            </p:txEl>
                                          </p:spTgt>
                                        </p:tgtEl>
                                      </p:cBhvr>
                                    </p:animEffect>
                                  </p:childTnLst>
                                </p:cTn>
                              </p:par>
                            </p:childTnLst>
                          </p:cTn>
                        </p:par>
                        <p:par>
                          <p:cTn id="78" fill="hold">
                            <p:stCondLst>
                              <p:cond delay="19000"/>
                            </p:stCondLst>
                            <p:childTnLst>
                              <p:par>
                                <p:cTn id="79" presetID="53" presetClass="entr" presetSubtype="16" fill="hold" grpId="0" nodeType="afterEffect">
                                  <p:stCondLst>
                                    <p:cond delay="1000"/>
                                  </p:stCondLst>
                                  <p:childTnLst>
                                    <p:set>
                                      <p:cBhvr>
                                        <p:cTn id="80" dur="1" fill="hold">
                                          <p:stCondLst>
                                            <p:cond delay="0"/>
                                          </p:stCondLst>
                                        </p:cTn>
                                        <p:tgtEl>
                                          <p:spTgt spid="4">
                                            <p:txEl>
                                              <p:pRg st="10" end="10"/>
                                            </p:txEl>
                                          </p:spTgt>
                                        </p:tgtEl>
                                        <p:attrNameLst>
                                          <p:attrName>style.visibility</p:attrName>
                                        </p:attrNameLst>
                                      </p:cBhvr>
                                      <p:to>
                                        <p:strVal val="visible"/>
                                      </p:to>
                                    </p:set>
                                    <p:anim calcmode="lin" valueType="num">
                                      <p:cBhvr>
                                        <p:cTn id="81"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82" dur="500" fill="hold"/>
                                        <p:tgtEl>
                                          <p:spTgt spid="4">
                                            <p:txEl>
                                              <p:pRg st="10" end="10"/>
                                            </p:txEl>
                                          </p:spTgt>
                                        </p:tgtEl>
                                        <p:attrNameLst>
                                          <p:attrName>ppt_h</p:attrName>
                                        </p:attrNameLst>
                                      </p:cBhvr>
                                      <p:tavLst>
                                        <p:tav tm="0">
                                          <p:val>
                                            <p:fltVal val="0"/>
                                          </p:val>
                                        </p:tav>
                                        <p:tav tm="100000">
                                          <p:val>
                                            <p:strVal val="#ppt_h"/>
                                          </p:val>
                                        </p:tav>
                                      </p:tavLst>
                                    </p:anim>
                                    <p:animEffect transition="in" filter="fade">
                                      <p:cBhvr>
                                        <p:cTn id="83" dur="500"/>
                                        <p:tgtEl>
                                          <p:spTgt spid="4">
                                            <p:txEl>
                                              <p:pRg st="10" end="10"/>
                                            </p:txEl>
                                          </p:spTgt>
                                        </p:tgtEl>
                                      </p:cBhvr>
                                    </p:animEffect>
                                  </p:childTnLst>
                                </p:cTn>
                              </p:par>
                            </p:childTnLst>
                          </p:cTn>
                        </p:par>
                        <p:par>
                          <p:cTn id="84" fill="hold">
                            <p:stCondLst>
                              <p:cond delay="20500"/>
                            </p:stCondLst>
                            <p:childTnLst>
                              <p:par>
                                <p:cTn id="85" presetID="53" presetClass="entr" presetSubtype="16" fill="hold" grpId="0" nodeType="afterEffect">
                                  <p:stCondLst>
                                    <p:cond delay="1000"/>
                                  </p:stCondLst>
                                  <p:childTnLst>
                                    <p:set>
                                      <p:cBhvr>
                                        <p:cTn id="86" dur="1" fill="hold">
                                          <p:stCondLst>
                                            <p:cond delay="0"/>
                                          </p:stCondLst>
                                        </p:cTn>
                                        <p:tgtEl>
                                          <p:spTgt spid="4">
                                            <p:txEl>
                                              <p:pRg st="11" end="11"/>
                                            </p:txEl>
                                          </p:spTgt>
                                        </p:tgtEl>
                                        <p:attrNameLst>
                                          <p:attrName>style.visibility</p:attrName>
                                        </p:attrNameLst>
                                      </p:cBhvr>
                                      <p:to>
                                        <p:strVal val="visible"/>
                                      </p:to>
                                    </p:set>
                                    <p:anim calcmode="lin" valueType="num">
                                      <p:cBhvr>
                                        <p:cTn id="87" dur="5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88" dur="500" fill="hold"/>
                                        <p:tgtEl>
                                          <p:spTgt spid="4">
                                            <p:txEl>
                                              <p:pRg st="11" end="11"/>
                                            </p:txEl>
                                          </p:spTgt>
                                        </p:tgtEl>
                                        <p:attrNameLst>
                                          <p:attrName>ppt_h</p:attrName>
                                        </p:attrNameLst>
                                      </p:cBhvr>
                                      <p:tavLst>
                                        <p:tav tm="0">
                                          <p:val>
                                            <p:fltVal val="0"/>
                                          </p:val>
                                        </p:tav>
                                        <p:tav tm="100000">
                                          <p:val>
                                            <p:strVal val="#ppt_h"/>
                                          </p:val>
                                        </p:tav>
                                      </p:tavLst>
                                    </p:anim>
                                    <p:animEffect transition="in" filter="fade">
                                      <p:cBhvr>
                                        <p:cTn id="89" dur="500"/>
                                        <p:tgtEl>
                                          <p:spTgt spid="4">
                                            <p:txEl>
                                              <p:pRg st="11" end="11"/>
                                            </p:txEl>
                                          </p:spTgt>
                                        </p:tgtEl>
                                      </p:cBhvr>
                                    </p:animEffect>
                                  </p:childTnLst>
                                </p:cTn>
                              </p:par>
                            </p:childTnLst>
                          </p:cTn>
                        </p:par>
                        <p:par>
                          <p:cTn id="90" fill="hold">
                            <p:stCondLst>
                              <p:cond delay="22000"/>
                            </p:stCondLst>
                            <p:childTnLst>
                              <p:par>
                                <p:cTn id="91" presetID="53" presetClass="entr" presetSubtype="16" fill="hold" grpId="0" nodeType="afterEffect">
                                  <p:stCondLst>
                                    <p:cond delay="1000"/>
                                  </p:stCondLst>
                                  <p:childTnLst>
                                    <p:set>
                                      <p:cBhvr>
                                        <p:cTn id="92" dur="1" fill="hold">
                                          <p:stCondLst>
                                            <p:cond delay="0"/>
                                          </p:stCondLst>
                                        </p:cTn>
                                        <p:tgtEl>
                                          <p:spTgt spid="4">
                                            <p:txEl>
                                              <p:pRg st="12" end="12"/>
                                            </p:txEl>
                                          </p:spTgt>
                                        </p:tgtEl>
                                        <p:attrNameLst>
                                          <p:attrName>style.visibility</p:attrName>
                                        </p:attrNameLst>
                                      </p:cBhvr>
                                      <p:to>
                                        <p:strVal val="visible"/>
                                      </p:to>
                                    </p:set>
                                    <p:anim calcmode="lin" valueType="num">
                                      <p:cBhvr>
                                        <p:cTn id="93" dur="500" fill="hold"/>
                                        <p:tgtEl>
                                          <p:spTgt spid="4">
                                            <p:txEl>
                                              <p:pRg st="12" end="12"/>
                                            </p:txEl>
                                          </p:spTgt>
                                        </p:tgtEl>
                                        <p:attrNameLst>
                                          <p:attrName>ppt_w</p:attrName>
                                        </p:attrNameLst>
                                      </p:cBhvr>
                                      <p:tavLst>
                                        <p:tav tm="0">
                                          <p:val>
                                            <p:fltVal val="0"/>
                                          </p:val>
                                        </p:tav>
                                        <p:tav tm="100000">
                                          <p:val>
                                            <p:strVal val="#ppt_w"/>
                                          </p:val>
                                        </p:tav>
                                      </p:tavLst>
                                    </p:anim>
                                    <p:anim calcmode="lin" valueType="num">
                                      <p:cBhvr>
                                        <p:cTn id="94" dur="500" fill="hold"/>
                                        <p:tgtEl>
                                          <p:spTgt spid="4">
                                            <p:txEl>
                                              <p:pRg st="12" end="12"/>
                                            </p:txEl>
                                          </p:spTgt>
                                        </p:tgtEl>
                                        <p:attrNameLst>
                                          <p:attrName>ppt_h</p:attrName>
                                        </p:attrNameLst>
                                      </p:cBhvr>
                                      <p:tavLst>
                                        <p:tav tm="0">
                                          <p:val>
                                            <p:fltVal val="0"/>
                                          </p:val>
                                        </p:tav>
                                        <p:tav tm="100000">
                                          <p:val>
                                            <p:strVal val="#ppt_h"/>
                                          </p:val>
                                        </p:tav>
                                      </p:tavLst>
                                    </p:anim>
                                    <p:animEffect transition="in" filter="fade">
                                      <p:cBhvr>
                                        <p:cTn id="95"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نوع الخشب">
  <a:themeElements>
    <a:clrScheme name="نوع الخشب">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نوع الخشب">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نوع الخشب">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عضوي">
  <a:themeElements>
    <a:clrScheme name="أحمر برتقالي">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عضوي">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عضوي">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3.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4.xml><?xml version="1.0" encoding="utf-8"?>
<a:theme xmlns:a="http://schemas.openxmlformats.org/drawingml/2006/main" name="Crop">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واجهة">
  <a:themeElements>
    <a:clrScheme name="واجهة">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واجهة">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واجهة">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TM03457496[[fn=خداعي]]</Template>
  <TotalTime>185</TotalTime>
  <Words>562</Words>
  <Application>Microsoft Office PowerPoint</Application>
  <PresentationFormat>ملء الشاشة</PresentationFormat>
  <Paragraphs>29</Paragraphs>
  <Slides>5</Slides>
  <Notes>0</Notes>
  <HiddenSlides>0</HiddenSlides>
  <MMClips>1</MMClips>
  <ScaleCrop>false</ScaleCrop>
  <HeadingPairs>
    <vt:vector size="6" baseType="variant">
      <vt:variant>
        <vt:lpstr>الخطوط المستخدمة</vt:lpstr>
      </vt:variant>
      <vt:variant>
        <vt:i4>20</vt:i4>
      </vt:variant>
      <vt:variant>
        <vt:lpstr>نسق</vt:lpstr>
      </vt:variant>
      <vt:variant>
        <vt:i4>5</vt:i4>
      </vt:variant>
      <vt:variant>
        <vt:lpstr>عناوين الشرائح</vt:lpstr>
      </vt:variant>
      <vt:variant>
        <vt:i4>5</vt:i4>
      </vt:variant>
    </vt:vector>
  </HeadingPairs>
  <TitlesOfParts>
    <vt:vector size="30" baseType="lpstr">
      <vt:lpstr>Andalus</vt:lpstr>
      <vt:lpstr>Arial</vt:lpstr>
      <vt:lpstr>Calibri</vt:lpstr>
      <vt:lpstr>DecoType Naskh Extensions</vt:lpstr>
      <vt:lpstr>DecoType Thuluth</vt:lpstr>
      <vt:lpstr>DroidArabicKufi-Regular</vt:lpstr>
      <vt:lpstr>Franklin Gothic Book</vt:lpstr>
      <vt:lpstr>Garamond</vt:lpstr>
      <vt:lpstr>Gill Sans MT</vt:lpstr>
      <vt:lpstr>Impact</vt:lpstr>
      <vt:lpstr>Majalla UI</vt:lpstr>
      <vt:lpstr>Old Antic Bold</vt:lpstr>
      <vt:lpstr>Rockwell</vt:lpstr>
      <vt:lpstr>Rockwell Condensed</vt:lpstr>
      <vt:lpstr>Sakkal Majalla</vt:lpstr>
      <vt:lpstr>Tahoma</vt:lpstr>
      <vt:lpstr>Times New Roman</vt:lpstr>
      <vt:lpstr>Trebuchet MS</vt:lpstr>
      <vt:lpstr>Wingdings</vt:lpstr>
      <vt:lpstr>Wingdings 3</vt:lpstr>
      <vt:lpstr>نوع الخشب</vt:lpstr>
      <vt:lpstr>عضوي</vt:lpstr>
      <vt:lpstr>Badge</vt:lpstr>
      <vt:lpstr>Crop</vt:lpstr>
      <vt:lpstr>واجهة</vt:lpstr>
      <vt:lpstr>نبذة عن الشاعر أحمد شوقي </vt:lpstr>
      <vt:lpstr> أحمد شوقي:  أحمد شوقي، ويُلقَّب ب(أمير الشُّعراء) هو أديب، وشاعر مصريّ، وهو أحد مُجدِّدي الشِّعر العربيّ المُعاصر، كما أنَّه رائد الشِّعر المسرحيّ العربيّ، وقد اشتُهِر أيضاً بشعره الوطنيّ، والدينيّ. وُلِد أحمد شوقي في السادس عشر من تشرين الأول/أكتوبر عام 1868م في القاهرة القديمة في حي الحنفي، من أبٍّ كُرديّ، وأُمٍّ ذات أصول شركسيّة تركيّة، وقد كانت جدّته لأُمّه تعمل في قصر الخديوي إسماعيل، فكانت ذات غِنىً، وثراء كبير، حيث تكفّلت بتربيته؛ ولذلك نشأ أحمد شوقي معها في قصر الخديوي، وبعد أن أصبح شوقي في الرابعة من عُمره، التحق بكُتّاب الشيخ صالح، فتعلَّم القراءة، والكتابة، وحفظ بعضاً من سُوَر القرآن الكريم. </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noor enaya</dc:creator>
  <cp:lastModifiedBy>noor enaya</cp:lastModifiedBy>
  <cp:revision>18</cp:revision>
  <dcterms:created xsi:type="dcterms:W3CDTF">2019-01-22T19:32:43Z</dcterms:created>
  <dcterms:modified xsi:type="dcterms:W3CDTF">2019-01-22T22:38:31Z</dcterms:modified>
</cp:coreProperties>
</file>